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8"/>
  </p:notesMasterIdLst>
  <p:handoutMasterIdLst>
    <p:handoutMasterId r:id="rId9"/>
  </p:handoutMasterIdLst>
  <p:sldIdLst>
    <p:sldId id="256" r:id="rId3"/>
    <p:sldId id="405" r:id="rId4"/>
    <p:sldId id="407" r:id="rId5"/>
    <p:sldId id="411" r:id="rId6"/>
    <p:sldId id="409" r:id="rId7"/>
  </p:sldIdLst>
  <p:sldSz cx="9144000" cy="6858000" type="screen4x3"/>
  <p:notesSz cx="70104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F2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2E598-1496-4C7B-9A5C-04515B16D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396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855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0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8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88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0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2BCC4B0C-AC45-4C9E-82BB-4D4898554B30}" type="datetime8">
              <a:rPr lang="en-US" smtClean="0"/>
              <a:t>10/16/2020 10:20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C273-352B-4D27-BE7A-1E6083A39266}" type="datetime8">
              <a:rPr lang="en-US" smtClean="0">
                <a:solidFill>
                  <a:schemeClr val="tx2"/>
                </a:solidFill>
              </a:rPr>
              <a:t>10/16/2020 10:20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ADD172-F0B9-4F96-A5AF-6C2E0240AB62}" type="datetime8">
              <a:rPr lang="en-US" smtClean="0">
                <a:solidFill>
                  <a:schemeClr val="tx2"/>
                </a:solidFill>
              </a:rPr>
              <a:t>10/16/2020 10:20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62B8-6B4F-479D-821C-45EBE1867886}" type="datetime8">
              <a:rPr lang="en-US" smtClean="0"/>
              <a:t>10/16/2020 10:20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90EB-B690-43B4-9703-0E860483F5AE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8D7393-A02E-4815-88C3-D07C50EB2893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300215"/>
            <a:ext cx="533400" cy="244476"/>
          </a:xfrm>
        </p:spPr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ED0407-AF08-4EDC-9761-4565326BBA83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F660-6D40-4689-9121-2DDBE4740757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3AFD-5D7A-4A20-BF13-736ED1CEB809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6A3-1B06-473E-91ED-039E2A1EB09D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CAFEB3-F828-4D7B-ADFC-82670A381DB6}" type="datetime8">
              <a:rPr lang="en-US" smtClean="0"/>
              <a:t>10/16/2020 10:20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28D23D0-9078-470F-A870-5A4CF0127BFB}" type="datetime8">
              <a:rPr lang="en-US" smtClean="0">
                <a:solidFill>
                  <a:schemeClr val="tx2"/>
                </a:solidFill>
              </a:rPr>
              <a:t>10/16/2020 10:20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 txBox="1">
            <a:spLocks/>
          </p:cNvSpPr>
          <p:nvPr/>
        </p:nvSpPr>
        <p:spPr>
          <a:xfrm>
            <a:off x="838200" y="2661565"/>
            <a:ext cx="7170646" cy="1295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800" b="1" dirty="0">
              <a:solidFill>
                <a:srgbClr val="AF2B2E"/>
              </a:solidFill>
            </a:endParaRPr>
          </a:p>
          <a:p>
            <a:pPr algn="ctr"/>
            <a:endParaRPr lang="en-US" sz="4800" b="1" dirty="0">
              <a:solidFill>
                <a:srgbClr val="AF2B2E"/>
              </a:solidFill>
            </a:endParaRPr>
          </a:p>
          <a:p>
            <a:pPr algn="ctr"/>
            <a:endParaRPr lang="en-US" sz="4800" b="1" dirty="0">
              <a:solidFill>
                <a:srgbClr val="AF2B2E"/>
              </a:solidFill>
            </a:endParaRPr>
          </a:p>
          <a:p>
            <a:pPr algn="ctr"/>
            <a:r>
              <a:rPr lang="en-US" sz="4800" b="1" dirty="0">
                <a:solidFill>
                  <a:srgbClr val="AF2B2E"/>
                </a:solidFill>
              </a:rPr>
              <a:t>Communication Systems </a:t>
            </a:r>
          </a:p>
        </p:txBody>
      </p:sp>
      <p:sp>
        <p:nvSpPr>
          <p:cNvPr id="17" name="Rectangle 1"/>
          <p:cNvSpPr txBox="1">
            <a:spLocks/>
          </p:cNvSpPr>
          <p:nvPr/>
        </p:nvSpPr>
        <p:spPr>
          <a:xfrm>
            <a:off x="1684401" y="2701838"/>
            <a:ext cx="5775199" cy="607427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1875"/>
            <a:ext cx="2276408" cy="1554480"/>
          </a:xfrm>
          <a:prstGeom prst="rect">
            <a:avLst/>
          </a:prstGeom>
        </p:spPr>
      </p:pic>
      <p:pic>
        <p:nvPicPr>
          <p:cNvPr id="1026" name="Picture 2" descr="https://fbcdn-profile-a.akamaihd.net/hprofile-ak-xap1/v/t1.0-1/c0.0.160.160/p160x160/1385588_720465881302590_1792088357_n.jpg?oh=852a13b6cb40a507376004561f930d03&amp;oe=5639B473&amp;__gda__=1450047809_597e4a82a02ccbd77a0f673ad3cab5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00" y="181875"/>
            <a:ext cx="1554479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08479" y="6206836"/>
            <a:ext cx="6705600" cy="685800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3</a:t>
            </a:r>
            <a:r>
              <a:rPr lang="en-US" sz="2400" baseline="30000" dirty="0">
                <a:solidFill>
                  <a:srgbClr val="002060"/>
                </a:solidFill>
              </a:rPr>
              <a:t>rd</a:t>
            </a:r>
            <a:r>
              <a:rPr lang="en-US" sz="2400" dirty="0">
                <a:solidFill>
                  <a:srgbClr val="002060"/>
                </a:solidFill>
              </a:rPr>
              <a:t> Year Communications (2019/2020)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4138" y="6248400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Course Outline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 and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 vert="horz" rtlCol="0" anchor="ctr" anchorCtr="0">
            <a:normAutofit fontScale="85000" lnSpcReduction="20000"/>
          </a:bodyPr>
          <a:lstStyle/>
          <a:p>
            <a:fld id="{1AD93096-5B34-4342-9326-69289CEAE4C2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572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3200" dirty="0"/>
              <a:t>Instructors: Dr. </a:t>
            </a:r>
            <a:r>
              <a:rPr lang="en-US" altLang="en-US" sz="3200" dirty="0" err="1"/>
              <a:t>Heba</a:t>
            </a:r>
            <a:r>
              <a:rPr lang="en-US" altLang="en-US" sz="3200" dirty="0"/>
              <a:t> Allah </a:t>
            </a:r>
            <a:r>
              <a:rPr lang="en-US" altLang="en-US" sz="3200" dirty="0" err="1"/>
              <a:t>Adly</a:t>
            </a:r>
            <a:r>
              <a:rPr lang="en-US" altLang="en-US" sz="32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/>
              <a:t>                  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/>
              <a:t>E-mail: </a:t>
            </a:r>
            <a:r>
              <a:rPr lang="en-US" altLang="en-US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hebaallah.shahat</a:t>
            </a:r>
            <a:r>
              <a:rPr lang="en-US" alt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@feng.bu.edu.eg ,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alt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h_adlytag2000@yahoo.com</a:t>
            </a:r>
            <a:endParaRPr lang="en-US" altLang="en-US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3200" dirty="0"/>
              <a:t>Schedule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/>
              <a:t>Saturday 	(8:00~10 am)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309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Course 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 vert="horz" rtlCol="0" anchor="ctr" anchorCtr="0">
            <a:normAutofit fontScale="85000" lnSpcReduction="20000"/>
          </a:bodyPr>
          <a:lstStyle/>
          <a:p>
            <a:fld id="{1AD93096-5B34-4342-9326-69289CEAE4C2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384858"/>
              </p:ext>
            </p:extLst>
          </p:nvPr>
        </p:nvGraphicFramePr>
        <p:xfrm>
          <a:off x="152400" y="1752600"/>
          <a:ext cx="8763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2800" b="1" u="sng" dirty="0"/>
                        <a:t>1- Analog Modulation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/>
                        <a:t>Amplitude Modulation (AM)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/>
                        <a:t>Frequency Modulation (FM)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/>
                        <a:t>Phase Modulation (PM)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28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 Multiplexing</a:t>
                      </a:r>
                    </a:p>
                    <a:p>
                      <a:pPr marL="457200" indent="-457200" algn="l" rtl="0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Division Multiplexing (TDM)</a:t>
                      </a:r>
                    </a:p>
                    <a:p>
                      <a:pPr marL="457200" indent="-457200" algn="l" rtl="0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Frequency Division Multiplexing (FDM)</a:t>
                      </a:r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 algn="l" rtl="0" eaLnBrk="1" hangingPunct="1">
                        <a:spcAft>
                          <a:spcPts val="1200"/>
                        </a:spcAft>
                      </a:pPr>
                      <a:r>
                        <a:rPr lang="en-US" sz="2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2-Digital Modulation</a:t>
                      </a:r>
                    </a:p>
                    <a:p>
                      <a:pPr marL="457200" indent="-457200" algn="l" rtl="0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2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Amplitude Shift Keying (ASK)</a:t>
                      </a:r>
                    </a:p>
                    <a:p>
                      <a:pPr marL="457200" indent="-457200" algn="l" rtl="0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2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Frequency Shift Keying (FSK)</a:t>
                      </a:r>
                    </a:p>
                    <a:p>
                      <a:pPr marL="457200" indent="-457200" algn="l" rtl="0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2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Phase Shift Keying (PSK)</a:t>
                      </a:r>
                      <a:endParaRPr lang="en-US" sz="24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7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Textbooks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 vert="horz" rtlCol="0" anchor="ctr" anchorCtr="0">
            <a:normAutofit fontScale="85000" lnSpcReduction="20000"/>
          </a:bodyPr>
          <a:lstStyle/>
          <a:p>
            <a:fld id="{1AD93096-5B34-4342-9326-69289CEAE4C2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sz="3200" b="1" u="sng" dirty="0"/>
              <a:t>Course notes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/>
              <a:t>Instructor notes offered on class board or data show.</a:t>
            </a:r>
          </a:p>
          <a:p>
            <a:pPr>
              <a:buFont typeface="Wingdings" pitchFamily="2" charset="2"/>
              <a:buChar char="Ø"/>
            </a:pPr>
            <a:endParaRPr lang="en-US" altLang="en-US" sz="2800" dirty="0"/>
          </a:p>
          <a:p>
            <a:pPr>
              <a:buFont typeface="Wingdings" pitchFamily="2" charset="2"/>
              <a:buChar char="Ø"/>
            </a:pPr>
            <a:r>
              <a:rPr lang="en-US" altLang="en-US" sz="3200" b="1" u="sng" dirty="0"/>
              <a:t>Essential Textbooks</a:t>
            </a:r>
            <a:endParaRPr lang="en-US" alt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altLang="en-US" dirty="0"/>
              <a:t>B.P. </a:t>
            </a:r>
            <a:r>
              <a:rPr lang="en-US" altLang="en-US" dirty="0" err="1"/>
              <a:t>Lathi</a:t>
            </a:r>
            <a:r>
              <a:rPr lang="en-US" altLang="en-US" dirty="0"/>
              <a:t>, “</a:t>
            </a:r>
            <a:r>
              <a:rPr lang="en-US" altLang="en-US" dirty="0">
                <a:solidFill>
                  <a:srgbClr val="C00000"/>
                </a:solidFill>
              </a:rPr>
              <a:t>Modern Digital and Analog Communication Systems</a:t>
            </a:r>
            <a:r>
              <a:rPr lang="en-US" altLang="en-US" dirty="0"/>
              <a:t>” (3</a:t>
            </a:r>
            <a:r>
              <a:rPr lang="en-US" altLang="en-US" baseline="30000" dirty="0"/>
              <a:t>rd</a:t>
            </a:r>
            <a:r>
              <a:rPr lang="en-US" altLang="en-US" dirty="0"/>
              <a:t> Edition), Oxford University Press, 1998.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/>
              <a:t>Behrouz A. </a:t>
            </a:r>
            <a:r>
              <a:rPr lang="en-US" altLang="en-US" dirty="0" err="1"/>
              <a:t>Forouzan</a:t>
            </a:r>
            <a:r>
              <a:rPr lang="en-US" altLang="en-US" dirty="0"/>
              <a:t> “</a:t>
            </a:r>
            <a:r>
              <a:rPr lang="en-US" altLang="en-US" dirty="0">
                <a:solidFill>
                  <a:srgbClr val="C00000"/>
                </a:solidFill>
              </a:rPr>
              <a:t>Data Communication and Networking</a:t>
            </a:r>
            <a:r>
              <a:rPr lang="en-US" altLang="en-US"/>
              <a:t>” (5</a:t>
            </a:r>
            <a:r>
              <a:rPr lang="en-US" altLang="en-US" baseline="30000"/>
              <a:t>th</a:t>
            </a:r>
            <a:r>
              <a:rPr lang="en-US" altLang="en-US"/>
              <a:t> Edition), </a:t>
            </a:r>
            <a:r>
              <a:rPr lang="en-US" dirty="0"/>
              <a:t>McGraw Hill International Edition, 2015.</a:t>
            </a:r>
            <a:endParaRPr lang="en-US" altLang="en-US" dirty="0"/>
          </a:p>
          <a:p>
            <a:pPr>
              <a:buFont typeface="Wingdings" pitchFamily="2" charset="2"/>
              <a:buChar char="Ø"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381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 vert="horz" rtlCol="0" anchor="ctr" anchorCtr="0">
            <a:normAutofit fontScale="85000" lnSpcReduction="20000"/>
          </a:bodyPr>
          <a:lstStyle/>
          <a:p>
            <a:fld id="{1AD93096-5B34-4342-9326-69289CEAE4C2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93742"/>
              </p:ext>
            </p:extLst>
          </p:nvPr>
        </p:nvGraphicFramePr>
        <p:xfrm>
          <a:off x="190500" y="2209800"/>
          <a:ext cx="8763000" cy="3977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130"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Exam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130"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 Term Exams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130"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Attendance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30"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Quizzes/Assignments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130"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417"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2800" b="1" u="none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50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TS010352481</Template>
  <TotalTime>0</TotalTime>
  <Words>193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Wingdings</vt:lpstr>
      <vt:lpstr>Wingdings 2</vt:lpstr>
      <vt:lpstr>Student presentation</vt:lpstr>
      <vt:lpstr>PowerPoint Presentation</vt:lpstr>
      <vt:lpstr>Instructor and Schedule</vt:lpstr>
      <vt:lpstr>Course Contents</vt:lpstr>
      <vt:lpstr>Textbooks</vt:lpstr>
      <vt:lpstr>Evaluation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2014-04-13T14:15:25Z</dcterms:created>
  <dcterms:modified xsi:type="dcterms:W3CDTF">2020-10-16T20:40:12Z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